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1" r:id="rId6"/>
    <p:sldId id="262" r:id="rId7"/>
    <p:sldId id="264" r:id="rId8"/>
    <p:sldId id="263" r:id="rId9"/>
    <p:sldId id="26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83" d="100"/>
          <a:sy n="83" d="100"/>
        </p:scale>
        <p:origin x="45"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90DE3-8DDB-45AC-BBD9-D0C3149E4257}" type="datetimeFigureOut">
              <a:rPr lang="nl-NL" smtClean="0"/>
              <a:t>5-11-2020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F9706-4AF3-4500-BAAB-D31CF9BFD808}" type="slidenum">
              <a:rPr lang="nl-NL" smtClean="0"/>
              <a:t>‹nr.›</a:t>
            </a:fld>
            <a:endParaRPr lang="nl-NL"/>
          </a:p>
        </p:txBody>
      </p:sp>
    </p:spTree>
    <p:extLst>
      <p:ext uri="{BB962C8B-B14F-4D97-AF65-F5344CB8AC3E}">
        <p14:creationId xmlns:p14="http://schemas.microsoft.com/office/powerpoint/2010/main" val="316023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19589-4E0D-4658-AE41-9790186E3A1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03095F6-38A4-484D-8267-AFBA0E7FC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DA86881-B44F-4928-9312-79B5A69B9279}"/>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B985CBF5-21ED-4E92-93CB-A1EC84EDE0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F8E120-0B7D-46A9-A1BD-E4E7DD171318}"/>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152398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4C9BF-3F4B-4299-912F-B7FC9FE6356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D339881-B4CA-4E60-A716-831144F9EB9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B774A5-35CE-4980-9E76-F0638C4D2171}"/>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888540DA-0820-475B-BCAF-0979977C9F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FD9C61-B47A-4C17-85DD-D4489E417143}"/>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389187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5A1E19E-C523-4095-9326-2C11F0C12BF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F4E34CE-883C-48D8-9448-AA5AF8CA2B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F2AD59-5472-4A46-9645-157AA66B2C9E}"/>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1157B559-941B-43FA-9970-A2E2DEF61C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B58314-CD62-40AB-880C-5B785BE66A88}"/>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386031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7C818-69DB-43CF-A3B2-71A1EAC77E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1CFC45A-8414-4963-AAAF-792774776C2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89992C-051F-4C16-B6A2-7F57AF9B870C}"/>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0EFC5CAE-34B0-4A96-9ADF-C2622A25B3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322068-348C-4910-913B-D884BCCBF55F}"/>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408002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3D7B6-1F73-431F-890B-D60C9055834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ADFC8E3-46D9-458F-A823-AC87BC1F70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311782-EE1A-4D30-9C89-2EFA38CE8FD6}"/>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802CEDE9-3E34-4074-8DF4-84E4827414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1956B0-CBEF-46A7-8E70-F0BF758FF2DF}"/>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11652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51FD0-95ED-4443-8EC8-32F6BE692E1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C7E93A-9E4E-4151-94B9-53FBF00A54E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2020EC-1084-4D1E-931D-68D8A3F91E4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4D6C051-A66A-437B-A79C-FCC1748C2C0C}"/>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6" name="Tijdelijke aanduiding voor voettekst 5">
            <a:extLst>
              <a:ext uri="{FF2B5EF4-FFF2-40B4-BE49-F238E27FC236}">
                <a16:creationId xmlns:a16="http://schemas.microsoft.com/office/drawing/2014/main" id="{7C687D85-B952-471A-A35D-E2618F556F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36F68E-4272-4CFB-961E-0EDA614B0051}"/>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119861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99B98-A086-47E5-B588-9F139F81D42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E310583-C94A-405D-B3AE-5FEEA2565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E584E3B-C150-4D88-8F75-30BE08D6078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F29FE20-FA4B-44E9-B12E-A4B0F78B2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C08CCEE-2DF0-4ED5-9DC4-91E26074AB8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93F61D1-4766-4D96-9CBC-DBED5DCCC398}"/>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8" name="Tijdelijke aanduiding voor voettekst 7">
            <a:extLst>
              <a:ext uri="{FF2B5EF4-FFF2-40B4-BE49-F238E27FC236}">
                <a16:creationId xmlns:a16="http://schemas.microsoft.com/office/drawing/2014/main" id="{1D418FB3-718B-4C05-B35D-ED2CE6A971F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1CA1508-8EDF-4DE3-8366-FFFFA3B62FBB}"/>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286564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99BD5-CAB5-4877-828B-7A298D5797C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78F193-00C9-4E44-BDC1-A827CBDB11C2}"/>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4" name="Tijdelijke aanduiding voor voettekst 3">
            <a:extLst>
              <a:ext uri="{FF2B5EF4-FFF2-40B4-BE49-F238E27FC236}">
                <a16:creationId xmlns:a16="http://schemas.microsoft.com/office/drawing/2014/main" id="{D39C6BF7-99E6-4762-A4A0-A2920F4E2DE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FFEFD9C-C6F9-49C2-BD49-B6C8122E4EB3}"/>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164186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F435C8A-EFCB-484B-8AA0-4AF49061ABF0}"/>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3" name="Tijdelijke aanduiding voor voettekst 2">
            <a:extLst>
              <a:ext uri="{FF2B5EF4-FFF2-40B4-BE49-F238E27FC236}">
                <a16:creationId xmlns:a16="http://schemas.microsoft.com/office/drawing/2014/main" id="{DE97DAC8-5985-4442-8B30-66EC88C3914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980154-9FDA-4A5A-A495-C3857C4ABB83}"/>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2714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31E67-1CAF-43E3-9D5B-10FEFBA71E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9AAA94-9755-4756-ADBC-871E6B425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8E6479-5F3B-481E-8C04-5506000BD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B802C8-0430-48BB-ACEA-12D66E7D25B4}"/>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6" name="Tijdelijke aanduiding voor voettekst 5">
            <a:extLst>
              <a:ext uri="{FF2B5EF4-FFF2-40B4-BE49-F238E27FC236}">
                <a16:creationId xmlns:a16="http://schemas.microsoft.com/office/drawing/2014/main" id="{110C44C3-E386-44B8-A514-149207F53D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413389-B952-4283-A765-9827A915F9AC}"/>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419287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E3E3F-3D38-4703-8EC9-47C62B135F1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FD339D-E295-407C-9D76-91F9B6F59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56AB53F-E69B-404B-A350-A596484E5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AFF2BAE-4675-4603-AD86-7DBD6C05933B}"/>
              </a:ext>
            </a:extLst>
          </p:cNvPr>
          <p:cNvSpPr>
            <a:spLocks noGrp="1"/>
          </p:cNvSpPr>
          <p:nvPr>
            <p:ph type="dt" sz="half" idx="10"/>
          </p:nvPr>
        </p:nvSpPr>
        <p:spPr/>
        <p:txBody>
          <a:bodyPr/>
          <a:lstStyle/>
          <a:p>
            <a:fld id="{29FB3487-BBAB-4E0A-B18C-88FDE31AE32A}" type="datetimeFigureOut">
              <a:rPr lang="nl-NL" smtClean="0"/>
              <a:t>5-11-2020</a:t>
            </a:fld>
            <a:endParaRPr lang="nl-NL"/>
          </a:p>
        </p:txBody>
      </p:sp>
      <p:sp>
        <p:nvSpPr>
          <p:cNvPr id="6" name="Tijdelijke aanduiding voor voettekst 5">
            <a:extLst>
              <a:ext uri="{FF2B5EF4-FFF2-40B4-BE49-F238E27FC236}">
                <a16:creationId xmlns:a16="http://schemas.microsoft.com/office/drawing/2014/main" id="{A63374F2-BFD9-4FA1-A8D6-6D621CAE83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59E2A0-5262-423B-8330-E5F074D637A4}"/>
              </a:ext>
            </a:extLst>
          </p:cNvPr>
          <p:cNvSpPr>
            <a:spLocks noGrp="1"/>
          </p:cNvSpPr>
          <p:nvPr>
            <p:ph type="sldNum" sz="quarter" idx="12"/>
          </p:nvPr>
        </p:nvSpPr>
        <p:spPr/>
        <p:txBody>
          <a:bodyPr/>
          <a:lstStyle/>
          <a:p>
            <a:fld id="{C44BF3C6-968E-4E59-80CB-543251B9250D}" type="slidenum">
              <a:rPr lang="nl-NL" smtClean="0"/>
              <a:t>‹nr.›</a:t>
            </a:fld>
            <a:endParaRPr lang="nl-NL"/>
          </a:p>
        </p:txBody>
      </p:sp>
    </p:spTree>
    <p:extLst>
      <p:ext uri="{BB962C8B-B14F-4D97-AF65-F5344CB8AC3E}">
        <p14:creationId xmlns:p14="http://schemas.microsoft.com/office/powerpoint/2010/main" val="232355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AD71539-40E5-4A7B-A397-C5F4A46F8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523B260-8A9F-45C7-A76B-FA817BDC4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DA85C3-1CA5-4C43-B970-8D9685F2B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B3487-BBAB-4E0A-B18C-88FDE31AE32A}"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1E792EB2-D3B3-4C8C-ADC3-B9AC7CBD7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7119E51-D907-439B-A363-CA7E7420F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BF3C6-968E-4E59-80CB-543251B9250D}" type="slidenum">
              <a:rPr lang="nl-NL" smtClean="0"/>
              <a:t>‹nr.›</a:t>
            </a:fld>
            <a:endParaRPr lang="nl-NL"/>
          </a:p>
        </p:txBody>
      </p:sp>
    </p:spTree>
    <p:extLst>
      <p:ext uri="{BB962C8B-B14F-4D97-AF65-F5344CB8AC3E}">
        <p14:creationId xmlns:p14="http://schemas.microsoft.com/office/powerpoint/2010/main" val="78883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11D23C-7B11-4238-A9EE-4E425B9BBF1D}"/>
              </a:ext>
            </a:extLst>
          </p:cNvPr>
          <p:cNvSpPr>
            <a:spLocks noGrp="1"/>
          </p:cNvSpPr>
          <p:nvPr>
            <p:ph type="ctrTitle"/>
          </p:nvPr>
        </p:nvSpPr>
        <p:spPr>
          <a:xfrm>
            <a:off x="3045368" y="2043663"/>
            <a:ext cx="6105194" cy="2031055"/>
          </a:xfrm>
        </p:spPr>
        <p:txBody>
          <a:bodyPr>
            <a:normAutofit/>
          </a:bodyPr>
          <a:lstStyle/>
          <a:p>
            <a:r>
              <a:rPr lang="nl-NL" dirty="0">
                <a:solidFill>
                  <a:srgbClr val="FFFFFF"/>
                </a:solidFill>
              </a:rPr>
              <a:t>Misconcept</a:t>
            </a:r>
          </a:p>
        </p:txBody>
      </p:sp>
      <p:sp>
        <p:nvSpPr>
          <p:cNvPr id="3" name="Ondertitel 2">
            <a:extLst>
              <a:ext uri="{FF2B5EF4-FFF2-40B4-BE49-F238E27FC236}">
                <a16:creationId xmlns:a16="http://schemas.microsoft.com/office/drawing/2014/main" id="{30B856F0-B9EB-469C-AB14-00D1C4431874}"/>
              </a:ext>
            </a:extLst>
          </p:cNvPr>
          <p:cNvSpPr>
            <a:spLocks noGrp="1"/>
          </p:cNvSpPr>
          <p:nvPr>
            <p:ph type="subTitle" idx="1"/>
          </p:nvPr>
        </p:nvSpPr>
        <p:spPr>
          <a:xfrm>
            <a:off x="3045368" y="4074718"/>
            <a:ext cx="6105194" cy="682079"/>
          </a:xfrm>
        </p:spPr>
        <p:txBody>
          <a:bodyPr>
            <a:normAutofit fontScale="85000" lnSpcReduction="20000"/>
          </a:bodyPr>
          <a:lstStyle/>
          <a:p>
            <a:r>
              <a:rPr lang="nl-NL" dirty="0">
                <a:solidFill>
                  <a:srgbClr val="FFFFFF"/>
                </a:solidFill>
              </a:rPr>
              <a:t>Jay Yang</a:t>
            </a:r>
          </a:p>
          <a:p>
            <a:r>
              <a:rPr lang="nl-NL" dirty="0">
                <a:solidFill>
                  <a:srgbClr val="FFFFFF"/>
                </a:solidFill>
              </a:rPr>
              <a:t>Yves Konings</a:t>
            </a:r>
          </a:p>
        </p:txBody>
      </p:sp>
    </p:spTree>
    <p:extLst>
      <p:ext uri="{BB962C8B-B14F-4D97-AF65-F5344CB8AC3E}">
        <p14:creationId xmlns:p14="http://schemas.microsoft.com/office/powerpoint/2010/main" val="325616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1DAAF4D-313B-452B-BA16-5AE7374456BC}"/>
              </a:ext>
            </a:extLst>
          </p:cNvPr>
          <p:cNvSpPr>
            <a:spLocks noGrp="1"/>
          </p:cNvSpPr>
          <p:nvPr>
            <p:ph type="title"/>
          </p:nvPr>
        </p:nvSpPr>
        <p:spPr>
          <a:xfrm>
            <a:off x="1179576" y="822960"/>
            <a:ext cx="9829800" cy="1325880"/>
          </a:xfrm>
        </p:spPr>
        <p:txBody>
          <a:bodyPr>
            <a:normAutofit/>
          </a:bodyPr>
          <a:lstStyle/>
          <a:p>
            <a:pPr algn="ctr"/>
            <a:r>
              <a:rPr lang="nl-NL" sz="4000">
                <a:solidFill>
                  <a:srgbClr val="FFFFFF"/>
                </a:solidFill>
              </a:rPr>
              <a:t>Gekozen misconcept</a:t>
            </a:r>
          </a:p>
        </p:txBody>
      </p:sp>
      <p:sp>
        <p:nvSpPr>
          <p:cNvPr id="3" name="Tijdelijke aanduiding voor inhoud 2">
            <a:extLst>
              <a:ext uri="{FF2B5EF4-FFF2-40B4-BE49-F238E27FC236}">
                <a16:creationId xmlns:a16="http://schemas.microsoft.com/office/drawing/2014/main" id="{5CCC066D-96AF-4D8A-9548-230F826818F8}"/>
              </a:ext>
            </a:extLst>
          </p:cNvPr>
          <p:cNvSpPr>
            <a:spLocks noGrp="1"/>
          </p:cNvSpPr>
          <p:nvPr>
            <p:ph idx="1"/>
          </p:nvPr>
        </p:nvSpPr>
        <p:spPr>
          <a:xfrm>
            <a:off x="804672" y="2827419"/>
            <a:ext cx="5126896" cy="3227626"/>
          </a:xfrm>
        </p:spPr>
        <p:txBody>
          <a:bodyPr anchor="ctr">
            <a:normAutofit/>
          </a:bodyPr>
          <a:lstStyle/>
          <a:p>
            <a:r>
              <a:rPr lang="nl-NL" sz="19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leerlingen denken dat één dubbelstreng chromosoom hetzelfde is als een paar homologe chromosomen. En ze denken dat de enkelstrengs chromosomen die ze in de anafase zien, niet-gepaarde chromosomen zijn. De leerlingen verwarren ook het begrip chromosoom. Ze denken dus dat een dubbelstreng chromosoom een chromosomenpaar is of ze denken dat een enkelstreng chromosoom een chromatide is. </a:t>
            </a:r>
            <a:endParaRPr lang="nl-NL" sz="1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sz="1900">
              <a:solidFill>
                <a:srgbClr val="000000"/>
              </a:solidFill>
            </a:endParaRPr>
          </a:p>
        </p:txBody>
      </p:sp>
      <p:pic>
        <p:nvPicPr>
          <p:cNvPr id="4" name="Afbeelding 3">
            <a:extLst>
              <a:ext uri="{FF2B5EF4-FFF2-40B4-BE49-F238E27FC236}">
                <a16:creationId xmlns:a16="http://schemas.microsoft.com/office/drawing/2014/main" id="{829BC9A4-8BF2-4CA4-A014-B6C3704C0CE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429378" y="3108611"/>
            <a:ext cx="4954693" cy="2675535"/>
          </a:xfrm>
          <a:prstGeom prst="rect">
            <a:avLst/>
          </a:prstGeom>
          <a:noFill/>
        </p:spPr>
      </p:pic>
    </p:spTree>
    <p:extLst>
      <p:ext uri="{BB962C8B-B14F-4D97-AF65-F5344CB8AC3E}">
        <p14:creationId xmlns:p14="http://schemas.microsoft.com/office/powerpoint/2010/main" val="272827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C27140A-A556-4959-B5D1-F965E6329DA2}"/>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Ontstaan misconcept</a:t>
            </a:r>
          </a:p>
        </p:txBody>
      </p:sp>
      <p:sp>
        <p:nvSpPr>
          <p:cNvPr id="3" name="Tijdelijke aanduiding voor inhoud 2">
            <a:extLst>
              <a:ext uri="{FF2B5EF4-FFF2-40B4-BE49-F238E27FC236}">
                <a16:creationId xmlns:a16="http://schemas.microsoft.com/office/drawing/2014/main" id="{03C6A11D-0E6F-478E-8471-AD5E84B54F0A}"/>
              </a:ext>
            </a:extLst>
          </p:cNvPr>
          <p:cNvSpPr>
            <a:spLocks noGrp="1"/>
          </p:cNvSpPr>
          <p:nvPr>
            <p:ph idx="1"/>
          </p:nvPr>
        </p:nvSpPr>
        <p:spPr>
          <a:xfrm>
            <a:off x="1179226" y="3092970"/>
            <a:ext cx="9833548" cy="2693976"/>
          </a:xfrm>
        </p:spPr>
        <p:txBody>
          <a:bodyPr>
            <a:normAutofit/>
          </a:bodyPr>
          <a:lstStyle/>
          <a:p>
            <a:r>
              <a:rPr lang="nl-NL" sz="2000" dirty="0">
                <a:solidFill>
                  <a:srgbClr val="000000"/>
                </a:solidFill>
              </a:rPr>
              <a:t>Leerlingen zien </a:t>
            </a:r>
            <a:r>
              <a:rPr lang="nl-NL" sz="2000" i="1" dirty="0">
                <a:solidFill>
                  <a:srgbClr val="000000"/>
                </a:solidFill>
              </a:rPr>
              <a:t>het belang van </a:t>
            </a:r>
            <a:r>
              <a:rPr lang="nl-NL" sz="2000" dirty="0">
                <a:solidFill>
                  <a:srgbClr val="000000"/>
                </a:solidFill>
              </a:rPr>
              <a:t>het ontstaan van een dubbelstreng chromosoom niet in het grote geheel van mitotische celdeling. Als een dubbelstreng chromosoom immers hetzelfde was als een homoloog chromosomenpaar dan zouden er nooit identieke dochtercellen kunnen ontstaan. </a:t>
            </a:r>
          </a:p>
        </p:txBody>
      </p:sp>
    </p:spTree>
    <p:extLst>
      <p:ext uri="{BB962C8B-B14F-4D97-AF65-F5344CB8AC3E}">
        <p14:creationId xmlns:p14="http://schemas.microsoft.com/office/powerpoint/2010/main" val="170681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3651B6A-F57C-4E37-8909-70F85CA3888D}"/>
              </a:ext>
            </a:extLst>
          </p:cNvPr>
          <p:cNvSpPr>
            <a:spLocks noGrp="1"/>
          </p:cNvSpPr>
          <p:nvPr>
            <p:ph type="title"/>
          </p:nvPr>
        </p:nvSpPr>
        <p:spPr>
          <a:xfrm>
            <a:off x="1179576" y="822960"/>
            <a:ext cx="9829800" cy="1325880"/>
          </a:xfrm>
        </p:spPr>
        <p:txBody>
          <a:bodyPr>
            <a:normAutofit/>
          </a:bodyPr>
          <a:lstStyle/>
          <a:p>
            <a:pPr algn="ctr"/>
            <a:r>
              <a:rPr lang="nl-NL" sz="4000">
                <a:solidFill>
                  <a:srgbClr val="FFFFFF"/>
                </a:solidFill>
              </a:rPr>
              <a:t>Ontstaan misconcept</a:t>
            </a:r>
          </a:p>
        </p:txBody>
      </p:sp>
      <p:pic>
        <p:nvPicPr>
          <p:cNvPr id="5" name="Afbeelding 4">
            <a:extLst>
              <a:ext uri="{FF2B5EF4-FFF2-40B4-BE49-F238E27FC236}">
                <a16:creationId xmlns:a16="http://schemas.microsoft.com/office/drawing/2014/main" id="{E6E0F009-589E-411E-B438-1BC101F0498E}"/>
              </a:ext>
            </a:extLst>
          </p:cNvPr>
          <p:cNvPicPr>
            <a:picLocks noChangeAspect="1"/>
          </p:cNvPicPr>
          <p:nvPr/>
        </p:nvPicPr>
        <p:blipFill rotWithShape="1">
          <a:blip r:embed="rId3">
            <a:extLst>
              <a:ext uri="{28A0092B-C50C-407E-A947-70E740481C1C}">
                <a14:useLocalDpi xmlns:a14="http://schemas.microsoft.com/office/drawing/2010/main" val="0"/>
              </a:ext>
            </a:extLst>
          </a:blip>
          <a:srcRect l="2884" r="-3" b="-3"/>
          <a:stretch/>
        </p:blipFill>
        <p:spPr>
          <a:xfrm>
            <a:off x="804671" y="2992359"/>
            <a:ext cx="4954693" cy="2908038"/>
          </a:xfrm>
          <a:prstGeom prst="rect">
            <a:avLst/>
          </a:prstGeom>
        </p:spPr>
      </p:pic>
      <p:sp>
        <p:nvSpPr>
          <p:cNvPr id="3" name="Tijdelijke aanduiding voor inhoud 2">
            <a:extLst>
              <a:ext uri="{FF2B5EF4-FFF2-40B4-BE49-F238E27FC236}">
                <a16:creationId xmlns:a16="http://schemas.microsoft.com/office/drawing/2014/main" id="{7A81F360-651D-4424-A181-081A284092DA}"/>
              </a:ext>
            </a:extLst>
          </p:cNvPr>
          <p:cNvSpPr>
            <a:spLocks noGrp="1"/>
          </p:cNvSpPr>
          <p:nvPr>
            <p:ph idx="1"/>
          </p:nvPr>
        </p:nvSpPr>
        <p:spPr>
          <a:xfrm>
            <a:off x="6354871" y="2827419"/>
            <a:ext cx="5029200" cy="3227626"/>
          </a:xfrm>
        </p:spPr>
        <p:txBody>
          <a:bodyPr anchor="ctr">
            <a:normAutofit/>
          </a:bodyPr>
          <a:lstStyle/>
          <a:p>
            <a:r>
              <a:rPr lang="nl-NL" sz="1900">
                <a:solidFill>
                  <a:srgbClr val="000000"/>
                </a:solidFill>
              </a:rPr>
              <a:t>Leerlingen realiseren zich niet dat in de profase weergeven in de binas verdubbelde chromosomen weergeven worden. Dit had voorkomen kunnen worden als de enkele chromosomen in de interfase weergeven waren (ondanks deze niet zichtbaar zijn onder de microscoop)</a:t>
            </a:r>
          </a:p>
        </p:txBody>
      </p:sp>
    </p:spTree>
    <p:extLst>
      <p:ext uri="{BB962C8B-B14F-4D97-AF65-F5344CB8AC3E}">
        <p14:creationId xmlns:p14="http://schemas.microsoft.com/office/powerpoint/2010/main" val="118933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BC4AF03-2B7F-49B2-9C06-3CE863D76F86}"/>
              </a:ext>
            </a:extLst>
          </p:cNvPr>
          <p:cNvSpPr>
            <a:spLocks noGrp="1"/>
          </p:cNvSpPr>
          <p:nvPr>
            <p:ph type="title"/>
          </p:nvPr>
        </p:nvSpPr>
        <p:spPr>
          <a:xfrm>
            <a:off x="1179576" y="822960"/>
            <a:ext cx="9829800" cy="1325880"/>
          </a:xfrm>
        </p:spPr>
        <p:txBody>
          <a:bodyPr>
            <a:normAutofit/>
          </a:bodyPr>
          <a:lstStyle/>
          <a:p>
            <a:pPr algn="ctr"/>
            <a:r>
              <a:rPr lang="nl-NL" sz="4000" dirty="0">
                <a:solidFill>
                  <a:srgbClr val="FFFFFF"/>
                </a:solidFill>
              </a:rPr>
              <a:t>Wegnemen misconcept methode 1</a:t>
            </a:r>
          </a:p>
        </p:txBody>
      </p:sp>
      <p:pic>
        <p:nvPicPr>
          <p:cNvPr id="5" name="Afbeelding 4">
            <a:extLst>
              <a:ext uri="{FF2B5EF4-FFF2-40B4-BE49-F238E27FC236}">
                <a16:creationId xmlns:a16="http://schemas.microsoft.com/office/drawing/2014/main" id="{9119C959-F2C5-44FF-9580-75BA3B1FD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221" y="2837712"/>
            <a:ext cx="4563592" cy="3217333"/>
          </a:xfrm>
          <a:prstGeom prst="rect">
            <a:avLst/>
          </a:prstGeom>
        </p:spPr>
      </p:pic>
      <p:sp>
        <p:nvSpPr>
          <p:cNvPr id="3" name="Tijdelijke aanduiding voor inhoud 2">
            <a:extLst>
              <a:ext uri="{FF2B5EF4-FFF2-40B4-BE49-F238E27FC236}">
                <a16:creationId xmlns:a16="http://schemas.microsoft.com/office/drawing/2014/main" id="{3B236407-1313-4763-8206-78F4EAC83383}"/>
              </a:ext>
            </a:extLst>
          </p:cNvPr>
          <p:cNvSpPr>
            <a:spLocks noGrp="1"/>
          </p:cNvSpPr>
          <p:nvPr>
            <p:ph idx="1"/>
          </p:nvPr>
        </p:nvSpPr>
        <p:spPr>
          <a:xfrm>
            <a:off x="6354871" y="2827419"/>
            <a:ext cx="5029200" cy="3227626"/>
          </a:xfrm>
        </p:spPr>
        <p:txBody>
          <a:bodyPr anchor="ctr">
            <a:normAutofit/>
          </a:bodyPr>
          <a:lstStyle/>
          <a:p>
            <a:r>
              <a:rPr lang="nl-NL" sz="1900">
                <a:solidFill>
                  <a:srgbClr val="000000"/>
                </a:solidFill>
              </a:rPr>
              <a:t>Klassikaal een woordweb maken van mitose waarbij de begrippen enkele chromosomen, dubbele chromosomen, chromatiden en homologe chromosomen aanbod komen </a:t>
            </a:r>
          </a:p>
          <a:p>
            <a:pPr lvl="1"/>
            <a:r>
              <a:rPr lang="nl-NL" sz="1900">
                <a:solidFill>
                  <a:srgbClr val="000000"/>
                </a:solidFill>
              </a:rPr>
              <a:t>Hier ontstaat een duidelijke begrippen constructie van de zojuist genoemde termen</a:t>
            </a:r>
          </a:p>
          <a:p>
            <a:pPr lvl="1"/>
            <a:r>
              <a:rPr lang="nl-NL" sz="1900">
                <a:solidFill>
                  <a:srgbClr val="000000"/>
                </a:solidFill>
              </a:rPr>
              <a:t>Bij deze methode wordt nog onvoldoende beeld geschept van het belang van chromosomenparen en dubbele chromosomen in een brede context</a:t>
            </a:r>
          </a:p>
          <a:p>
            <a:pPr lvl="1"/>
            <a:endParaRPr lang="nl-NL" sz="1900">
              <a:solidFill>
                <a:srgbClr val="000000"/>
              </a:solidFill>
            </a:endParaRPr>
          </a:p>
        </p:txBody>
      </p:sp>
    </p:spTree>
    <p:extLst>
      <p:ext uri="{BB962C8B-B14F-4D97-AF65-F5344CB8AC3E}">
        <p14:creationId xmlns:p14="http://schemas.microsoft.com/office/powerpoint/2010/main" val="157667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8201BBE-4363-4F4A-84B6-BC1B47755839}"/>
              </a:ext>
            </a:extLst>
          </p:cNvPr>
          <p:cNvSpPr>
            <a:spLocks noGrp="1"/>
          </p:cNvSpPr>
          <p:nvPr>
            <p:ph type="title"/>
          </p:nvPr>
        </p:nvSpPr>
        <p:spPr>
          <a:xfrm>
            <a:off x="1179576" y="822960"/>
            <a:ext cx="9829800" cy="1325880"/>
          </a:xfrm>
        </p:spPr>
        <p:txBody>
          <a:bodyPr>
            <a:normAutofit/>
          </a:bodyPr>
          <a:lstStyle/>
          <a:p>
            <a:pPr algn="ctr"/>
            <a:r>
              <a:rPr lang="nl-NL" sz="4000">
                <a:solidFill>
                  <a:srgbClr val="FFFFFF"/>
                </a:solidFill>
              </a:rPr>
              <a:t>Wegnemen misconcept methode 2</a:t>
            </a:r>
          </a:p>
        </p:txBody>
      </p:sp>
      <p:pic>
        <p:nvPicPr>
          <p:cNvPr id="5" name="Afbeelding 4">
            <a:extLst>
              <a:ext uri="{FF2B5EF4-FFF2-40B4-BE49-F238E27FC236}">
                <a16:creationId xmlns:a16="http://schemas.microsoft.com/office/drawing/2014/main" id="{7307DD4E-CECE-492C-B9AB-14CC6446A15C}"/>
              </a:ext>
            </a:extLst>
          </p:cNvPr>
          <p:cNvPicPr>
            <a:picLocks noChangeAspect="1"/>
          </p:cNvPicPr>
          <p:nvPr/>
        </p:nvPicPr>
        <p:blipFill rotWithShape="1">
          <a:blip r:embed="rId3"/>
          <a:srcRect l="146" r="8391" b="3"/>
          <a:stretch/>
        </p:blipFill>
        <p:spPr>
          <a:xfrm>
            <a:off x="1077704" y="2837712"/>
            <a:ext cx="4408626" cy="3217333"/>
          </a:xfrm>
          <a:prstGeom prst="rect">
            <a:avLst/>
          </a:prstGeom>
        </p:spPr>
      </p:pic>
      <p:sp>
        <p:nvSpPr>
          <p:cNvPr id="3" name="Tijdelijke aanduiding voor inhoud 2">
            <a:extLst>
              <a:ext uri="{FF2B5EF4-FFF2-40B4-BE49-F238E27FC236}">
                <a16:creationId xmlns:a16="http://schemas.microsoft.com/office/drawing/2014/main" id="{26697C3A-B823-4752-8C71-D6DCCA2602E0}"/>
              </a:ext>
            </a:extLst>
          </p:cNvPr>
          <p:cNvSpPr>
            <a:spLocks noGrp="1"/>
          </p:cNvSpPr>
          <p:nvPr>
            <p:ph idx="1"/>
          </p:nvPr>
        </p:nvSpPr>
        <p:spPr>
          <a:xfrm>
            <a:off x="6354871" y="2827419"/>
            <a:ext cx="5029200" cy="3227626"/>
          </a:xfrm>
        </p:spPr>
        <p:txBody>
          <a:bodyPr anchor="ctr">
            <a:normAutofit/>
          </a:bodyPr>
          <a:lstStyle/>
          <a:p>
            <a:r>
              <a:rPr lang="nl-NL" sz="1900">
                <a:solidFill>
                  <a:srgbClr val="000000"/>
                </a:solidFill>
              </a:rPr>
              <a:t>De verschillende fase van het mitose proces weergeven op een poster. Hierbij wordt een beeld van de begin en eind situatie van mitose gevormd waarbij het inzicht gevormd wordt dat de eindsituatie van mitose alleen behaald kan worden als de dubbele chromosomen inderdaad dubbele chromosomen zijn en geen gebonden homologe chromosomen  </a:t>
            </a:r>
          </a:p>
        </p:txBody>
      </p:sp>
    </p:spTree>
    <p:extLst>
      <p:ext uri="{BB962C8B-B14F-4D97-AF65-F5344CB8AC3E}">
        <p14:creationId xmlns:p14="http://schemas.microsoft.com/office/powerpoint/2010/main" val="377504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277B40C-88CE-4C8D-8DE5-25CC9D71DFED}"/>
              </a:ext>
            </a:extLst>
          </p:cNvPr>
          <p:cNvSpPr>
            <a:spLocks noGrp="1"/>
          </p:cNvSpPr>
          <p:nvPr>
            <p:ph type="title"/>
          </p:nvPr>
        </p:nvSpPr>
        <p:spPr>
          <a:xfrm>
            <a:off x="833002" y="448253"/>
            <a:ext cx="10520702" cy="1325563"/>
          </a:xfrm>
        </p:spPr>
        <p:txBody>
          <a:bodyPr>
            <a:normAutofit/>
          </a:bodyPr>
          <a:lstStyle/>
          <a:p>
            <a:r>
              <a:rPr lang="nl-NL"/>
              <a:t>Wegnemen misconcept 2 uitvoering</a:t>
            </a:r>
          </a:p>
        </p:txBody>
      </p:sp>
      <p:sp>
        <p:nvSpPr>
          <p:cNvPr id="8" name="Content Placeholder 7">
            <a:extLst>
              <a:ext uri="{FF2B5EF4-FFF2-40B4-BE49-F238E27FC236}">
                <a16:creationId xmlns:a16="http://schemas.microsoft.com/office/drawing/2014/main" id="{FAA6027E-6290-4C7D-85E6-CFEA2357EF2C}"/>
              </a:ext>
            </a:extLst>
          </p:cNvPr>
          <p:cNvSpPr>
            <a:spLocks noGrp="1"/>
          </p:cNvSpPr>
          <p:nvPr>
            <p:ph idx="1"/>
          </p:nvPr>
        </p:nvSpPr>
        <p:spPr>
          <a:xfrm>
            <a:off x="838200" y="2191807"/>
            <a:ext cx="4936067" cy="3985155"/>
          </a:xfrm>
        </p:spPr>
        <p:txBody>
          <a:bodyPr>
            <a:normAutofit/>
          </a:bodyPr>
          <a:lstStyle/>
          <a:p>
            <a:r>
              <a:rPr lang="en-US" sz="2000" dirty="0" err="1"/>
              <a:t>Een</a:t>
            </a:r>
            <a:r>
              <a:rPr lang="en-US" sz="2000" dirty="0"/>
              <a:t> fragment van </a:t>
            </a:r>
            <a:r>
              <a:rPr lang="en-US" sz="2000" dirty="0" err="1"/>
              <a:t>een</a:t>
            </a:r>
            <a:r>
              <a:rPr lang="en-US" sz="2000" dirty="0"/>
              <a:t> </a:t>
            </a:r>
            <a:r>
              <a:rPr lang="en-US" sz="2000" dirty="0" err="1"/>
              <a:t>leerling</a:t>
            </a:r>
            <a:r>
              <a:rPr lang="en-US" sz="2000" dirty="0"/>
              <a:t> die het </a:t>
            </a:r>
            <a:r>
              <a:rPr lang="en-US" sz="2000" dirty="0" err="1"/>
              <a:t>mitose</a:t>
            </a:r>
            <a:r>
              <a:rPr lang="en-US" sz="2000" dirty="0"/>
              <a:t> </a:t>
            </a:r>
            <a:r>
              <a:rPr lang="en-US" sz="2000" dirty="0" err="1"/>
              <a:t>proces</a:t>
            </a:r>
            <a:r>
              <a:rPr lang="en-US" sz="2000" dirty="0"/>
              <a:t> </a:t>
            </a:r>
            <a:r>
              <a:rPr lang="en-US" sz="2000" dirty="0" err="1"/>
              <a:t>aan</a:t>
            </a:r>
            <a:r>
              <a:rPr lang="en-US" sz="2000" dirty="0"/>
              <a:t> de hand van de poster </a:t>
            </a:r>
            <a:r>
              <a:rPr lang="en-US" sz="2000" dirty="0" err="1"/>
              <a:t>uitlegd</a:t>
            </a:r>
            <a:r>
              <a:rPr lang="en-US" sz="2000" dirty="0"/>
              <a:t> (</a:t>
            </a:r>
            <a:r>
              <a:rPr lang="en-US" sz="2000" dirty="0" err="1"/>
              <a:t>waardoor</a:t>
            </a:r>
            <a:r>
              <a:rPr lang="en-US" sz="2000" dirty="0"/>
              <a:t> het </a:t>
            </a:r>
            <a:r>
              <a:rPr lang="en-US" sz="2000" dirty="0" err="1"/>
              <a:t>misconcept</a:t>
            </a:r>
            <a:r>
              <a:rPr lang="en-US" sz="2000" dirty="0"/>
              <a:t> is </a:t>
            </a:r>
            <a:r>
              <a:rPr lang="en-US" sz="2000" dirty="0" err="1"/>
              <a:t>weggenomen</a:t>
            </a:r>
            <a:r>
              <a:rPr lang="en-US" sz="2000" dirty="0"/>
              <a:t>) </a:t>
            </a:r>
          </a:p>
          <a:p>
            <a:r>
              <a:rPr lang="en-US" sz="2000" dirty="0"/>
              <a:t>https://www.youtube.com/watch?v=j5tO83SWryo</a:t>
            </a:r>
          </a:p>
        </p:txBody>
      </p:sp>
    </p:spTree>
    <p:extLst>
      <p:ext uri="{BB962C8B-B14F-4D97-AF65-F5344CB8AC3E}">
        <p14:creationId xmlns:p14="http://schemas.microsoft.com/office/powerpoint/2010/main" val="26643378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D443F92-4E7A-4974-927E-C81816CB40BA}"/>
              </a:ext>
            </a:extLst>
          </p:cNvPr>
          <p:cNvSpPr>
            <a:spLocks noGrp="1"/>
          </p:cNvSpPr>
          <p:nvPr>
            <p:ph type="title"/>
          </p:nvPr>
        </p:nvSpPr>
        <p:spPr>
          <a:xfrm>
            <a:off x="1179576" y="822960"/>
            <a:ext cx="9829800" cy="1325880"/>
          </a:xfrm>
        </p:spPr>
        <p:txBody>
          <a:bodyPr>
            <a:normAutofit/>
          </a:bodyPr>
          <a:lstStyle/>
          <a:p>
            <a:pPr algn="ctr"/>
            <a:r>
              <a:rPr lang="nl-NL" sz="4000" dirty="0">
                <a:solidFill>
                  <a:srgbClr val="FFFFFF"/>
                </a:solidFill>
              </a:rPr>
              <a:t>Wegnemen misconcept methode 3</a:t>
            </a:r>
          </a:p>
        </p:txBody>
      </p:sp>
      <p:pic>
        <p:nvPicPr>
          <p:cNvPr id="5" name="Afbeelding 4">
            <a:extLst>
              <a:ext uri="{FF2B5EF4-FFF2-40B4-BE49-F238E27FC236}">
                <a16:creationId xmlns:a16="http://schemas.microsoft.com/office/drawing/2014/main" id="{E91E4E0F-D838-4C78-B919-72C8B0AE704A}"/>
              </a:ext>
            </a:extLst>
          </p:cNvPr>
          <p:cNvPicPr>
            <a:picLocks noChangeAspect="1"/>
          </p:cNvPicPr>
          <p:nvPr/>
        </p:nvPicPr>
        <p:blipFill>
          <a:blip r:embed="rId3"/>
          <a:stretch>
            <a:fillRect/>
          </a:stretch>
        </p:blipFill>
        <p:spPr>
          <a:xfrm>
            <a:off x="907602" y="2837712"/>
            <a:ext cx="4748830" cy="3217333"/>
          </a:xfrm>
          <a:prstGeom prst="rect">
            <a:avLst/>
          </a:prstGeom>
        </p:spPr>
      </p:pic>
      <p:sp>
        <p:nvSpPr>
          <p:cNvPr id="3" name="Tijdelijke aanduiding voor inhoud 2">
            <a:extLst>
              <a:ext uri="{FF2B5EF4-FFF2-40B4-BE49-F238E27FC236}">
                <a16:creationId xmlns:a16="http://schemas.microsoft.com/office/drawing/2014/main" id="{D806F933-78E7-436A-AF5B-4F58A7AC5726}"/>
              </a:ext>
            </a:extLst>
          </p:cNvPr>
          <p:cNvSpPr>
            <a:spLocks noGrp="1"/>
          </p:cNvSpPr>
          <p:nvPr>
            <p:ph idx="1"/>
          </p:nvPr>
        </p:nvSpPr>
        <p:spPr>
          <a:xfrm>
            <a:off x="6354871" y="2827419"/>
            <a:ext cx="5029200" cy="3227626"/>
          </a:xfrm>
        </p:spPr>
        <p:txBody>
          <a:bodyPr anchor="ctr">
            <a:normAutofit/>
          </a:bodyPr>
          <a:lstStyle/>
          <a:p>
            <a:r>
              <a:rPr lang="nl-NL" sz="1900">
                <a:solidFill>
                  <a:srgbClr val="000000"/>
                </a:solidFill>
              </a:rPr>
              <a:t>Deze methode borduurt voort op methode twee en speelt in op samenwerking tussen leerlingen en het beheersen van leerstof doormiddel van presenteren. De uitvoerders van de poster opdracht leggen het mitose proces (waarbij het misconcept element aanbod komt) uit aan andere leerlingen. Deze andere leerlingen gaan aan de hand van deze uitleg en met de poster het mitose presenteren aan de rest van de klas</a:t>
            </a:r>
          </a:p>
        </p:txBody>
      </p:sp>
    </p:spTree>
    <p:extLst>
      <p:ext uri="{BB962C8B-B14F-4D97-AF65-F5344CB8AC3E}">
        <p14:creationId xmlns:p14="http://schemas.microsoft.com/office/powerpoint/2010/main" val="193605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B2E4C18-4FCF-4D4A-ABC1-092701DED065}"/>
              </a:ext>
            </a:extLst>
          </p:cNvPr>
          <p:cNvSpPr>
            <a:spLocks noGrp="1"/>
          </p:cNvSpPr>
          <p:nvPr>
            <p:ph type="title"/>
          </p:nvPr>
        </p:nvSpPr>
        <p:spPr>
          <a:xfrm>
            <a:off x="4384039" y="365125"/>
            <a:ext cx="7164493" cy="1325563"/>
          </a:xfrm>
        </p:spPr>
        <p:txBody>
          <a:bodyPr>
            <a:normAutofit/>
          </a:bodyPr>
          <a:lstStyle/>
          <a:p>
            <a:r>
              <a:rPr lang="nl-NL"/>
              <a:t>Wegnemen misconcept methode 3 uitvoering</a:t>
            </a:r>
            <a:endParaRPr lang="nl-NL" dirty="0"/>
          </a:p>
        </p:txBody>
      </p:sp>
      <p:sp>
        <p:nvSpPr>
          <p:cNvPr id="18" name="Content Placeholder 7">
            <a:extLst>
              <a:ext uri="{FF2B5EF4-FFF2-40B4-BE49-F238E27FC236}">
                <a16:creationId xmlns:a16="http://schemas.microsoft.com/office/drawing/2014/main" id="{719CA458-1585-418C-BD3D-424967C1302A}"/>
              </a:ext>
            </a:extLst>
          </p:cNvPr>
          <p:cNvSpPr>
            <a:spLocks noGrp="1"/>
          </p:cNvSpPr>
          <p:nvPr>
            <p:ph idx="1"/>
          </p:nvPr>
        </p:nvSpPr>
        <p:spPr>
          <a:xfrm>
            <a:off x="4387515" y="2022601"/>
            <a:ext cx="7161017" cy="4154361"/>
          </a:xfrm>
        </p:spPr>
        <p:txBody>
          <a:bodyPr>
            <a:normAutofit/>
          </a:bodyPr>
          <a:lstStyle/>
          <a:p>
            <a:r>
              <a:rPr lang="en-US" sz="2000" dirty="0" err="1"/>
              <a:t>Een</a:t>
            </a:r>
            <a:r>
              <a:rPr lang="en-US" sz="2000" dirty="0"/>
              <a:t> fragment van </a:t>
            </a:r>
            <a:r>
              <a:rPr lang="en-US" sz="2000" dirty="0" err="1"/>
              <a:t>leerlingen</a:t>
            </a:r>
            <a:r>
              <a:rPr lang="en-US" sz="2000" dirty="0"/>
              <a:t> die </a:t>
            </a:r>
            <a:r>
              <a:rPr lang="en-US" sz="2000" dirty="0" err="1"/>
              <a:t>aan</a:t>
            </a:r>
            <a:r>
              <a:rPr lang="en-US" sz="2000" dirty="0"/>
              <a:t> de hand van de poster van </a:t>
            </a:r>
            <a:r>
              <a:rPr lang="en-US" sz="2000" dirty="0" err="1"/>
              <a:t>anderen</a:t>
            </a:r>
            <a:r>
              <a:rPr lang="en-US" sz="2000" dirty="0"/>
              <a:t> </a:t>
            </a:r>
            <a:r>
              <a:rPr lang="en-US" sz="2000" dirty="0" err="1"/>
              <a:t>leerlingen</a:t>
            </a:r>
            <a:r>
              <a:rPr lang="en-US" sz="2000" dirty="0"/>
              <a:t> </a:t>
            </a:r>
            <a:r>
              <a:rPr lang="en-US" sz="2000" dirty="0" err="1"/>
              <a:t>mitose</a:t>
            </a:r>
            <a:r>
              <a:rPr lang="en-US" sz="2000" dirty="0"/>
              <a:t> </a:t>
            </a:r>
            <a:r>
              <a:rPr lang="en-US" sz="2000" dirty="0" err="1"/>
              <a:t>uitleggen</a:t>
            </a:r>
            <a:r>
              <a:rPr lang="en-US" sz="2000" dirty="0"/>
              <a:t> (</a:t>
            </a:r>
            <a:r>
              <a:rPr lang="en-US" sz="2000" dirty="0" err="1"/>
              <a:t>waardoor</a:t>
            </a:r>
            <a:r>
              <a:rPr lang="en-US" sz="2000" dirty="0"/>
              <a:t> het </a:t>
            </a:r>
            <a:r>
              <a:rPr lang="en-US" sz="2000" dirty="0" err="1"/>
              <a:t>misconcept</a:t>
            </a:r>
            <a:r>
              <a:rPr lang="en-US" sz="2000" dirty="0"/>
              <a:t> is </a:t>
            </a:r>
            <a:r>
              <a:rPr lang="en-US" sz="2000" dirty="0" err="1"/>
              <a:t>weggenomen</a:t>
            </a:r>
            <a:r>
              <a:rPr lang="en-US" sz="2000"/>
              <a:t>) </a:t>
            </a:r>
          </a:p>
          <a:p>
            <a:r>
              <a:rPr lang="en-US" sz="2000"/>
              <a:t>https</a:t>
            </a:r>
            <a:r>
              <a:rPr lang="en-US" sz="2000" dirty="0"/>
              <a:t>://www.youtube.com/watch?v=y76E59otGdY</a:t>
            </a:r>
          </a:p>
        </p:txBody>
      </p:sp>
    </p:spTree>
    <p:extLst>
      <p:ext uri="{BB962C8B-B14F-4D97-AF65-F5344CB8AC3E}">
        <p14:creationId xmlns:p14="http://schemas.microsoft.com/office/powerpoint/2010/main" val="21207402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Breedbeeld</PresentationFormat>
  <Paragraphs>23</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Misconcept</vt:lpstr>
      <vt:lpstr>Gekozen misconcept</vt:lpstr>
      <vt:lpstr>Ontstaan misconcept</vt:lpstr>
      <vt:lpstr>Ontstaan misconcept</vt:lpstr>
      <vt:lpstr>Wegnemen misconcept methode 1</vt:lpstr>
      <vt:lpstr>Wegnemen misconcept methode 2</vt:lpstr>
      <vt:lpstr>Wegnemen misconcept 2 uitvoering</vt:lpstr>
      <vt:lpstr>Wegnemen misconcept methode 3</vt:lpstr>
      <vt:lpstr>Wegnemen misconcept methode 3 uitvoering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Misconcept</dc:title>
  <dc:creator>Yves Konings</dc:creator>
  <cp:lastModifiedBy>Yves Konings</cp:lastModifiedBy>
  <cp:revision>4</cp:revision>
  <dcterms:created xsi:type="dcterms:W3CDTF">2020-10-04T17:18:31Z</dcterms:created>
  <dcterms:modified xsi:type="dcterms:W3CDTF">2020-11-05T16:45:56Z</dcterms:modified>
</cp:coreProperties>
</file>